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handoutMasterIdLst>
    <p:handoutMasterId r:id="rId30"/>
  </p:handoutMasterIdLst>
  <p:sldIdLst>
    <p:sldId id="256" r:id="rId2"/>
    <p:sldId id="276" r:id="rId3"/>
    <p:sldId id="27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8" r:id="rId17"/>
    <p:sldId id="279" r:id="rId18"/>
    <p:sldId id="282" r:id="rId19"/>
    <p:sldId id="280" r:id="rId20"/>
    <p:sldId id="281" r:id="rId21"/>
    <p:sldId id="269" r:id="rId22"/>
    <p:sldId id="270" r:id="rId23"/>
    <p:sldId id="271" r:id="rId24"/>
    <p:sldId id="272" r:id="rId25"/>
    <p:sldId id="273" r:id="rId26"/>
    <p:sldId id="274" r:id="rId27"/>
    <p:sldId id="275" r:id="rId28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86163" autoAdjust="0"/>
  </p:normalViewPr>
  <p:slideViewPr>
    <p:cSldViewPr snapToGrid="0">
      <p:cViewPr varScale="1">
        <p:scale>
          <a:sx n="99" d="100"/>
          <a:sy n="99" d="100"/>
        </p:scale>
        <p:origin x="9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2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1D430-72D0-4067-8571-D6FB0EEF51BC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509BC-E7ED-4D73-A425-099ED01775D4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07833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46BD7-36F2-4F74-9FF3-0B79FACB8CE9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3D63E-CD68-41D4-BB9E-6B918E2C31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0492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3D63E-CD68-41D4-BB9E-6B918E2C3145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03251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3D63E-CD68-41D4-BB9E-6B918E2C3145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82787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3D63E-CD68-41D4-BB9E-6B918E2C3145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23307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3D63E-CD68-41D4-BB9E-6B918E2C3145}" type="slidenum">
              <a:rPr lang="en-CA" smtClean="0"/>
              <a:t>21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75601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3D63E-CD68-41D4-BB9E-6B918E2C3145}" type="slidenum">
              <a:rPr lang="en-CA" smtClean="0"/>
              <a:t>22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25921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57182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6536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4187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32381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1333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97239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73196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68833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16945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5128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01355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25826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44561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02426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93804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77820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CA8BF-0858-42AD-9765-6DE239A23A7B}" type="datetimeFigureOut">
              <a:rPr lang="en-CA" smtClean="0"/>
              <a:t>2020-02-20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CCB7D6B-8895-41A4-81B5-A1160A8C22F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2778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mailto:rnabess@ucn.ca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hsmith@ucn.ca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859536"/>
            <a:ext cx="4509685" cy="2450592"/>
          </a:xfrm>
        </p:spPr>
        <p:txBody>
          <a:bodyPr/>
          <a:lstStyle/>
          <a:p>
            <a:r>
              <a:rPr lang="en-US" dirty="0"/>
              <a:t>UCN Libraries</a:t>
            </a:r>
            <a:br>
              <a:rPr lang="en-US" dirty="0"/>
            </a:br>
            <a:r>
              <a:rPr lang="en-US" dirty="0"/>
              <a:t>Webpage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New and Improved!!</a:t>
            </a:r>
            <a:endParaRPr lang="en-CA" dirty="0"/>
          </a:p>
          <a:p>
            <a:endParaRPr lang="en-CA" dirty="0"/>
          </a:p>
        </p:txBody>
      </p:sp>
      <p:pic>
        <p:nvPicPr>
          <p:cNvPr id="4" name="Picture 3" descr="NEW AND IMPROVED | dan4ken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87" y="3532908"/>
            <a:ext cx="11646130" cy="2995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0218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782515"/>
            <a:ext cx="8596667" cy="527539"/>
          </a:xfrm>
        </p:spPr>
        <p:txBody>
          <a:bodyPr>
            <a:normAutofit fontScale="90000"/>
          </a:bodyPr>
          <a:lstStyle/>
          <a:p>
            <a:r>
              <a:rPr lang="en-US" dirty="0"/>
              <a:t>Select and Refine by Source Type or Subject or Geography or any other Limit by</a:t>
            </a:r>
            <a:endParaRPr lang="en-CA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>
          <a:xfrm>
            <a:off x="238495" y="-1396529"/>
            <a:ext cx="8596668" cy="3252762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496" y="1947130"/>
            <a:ext cx="8596667" cy="65539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Select Show More for more</a:t>
            </a:r>
            <a:r>
              <a:rPr lang="en-US" dirty="0"/>
              <a:t>:</a:t>
            </a:r>
          </a:p>
          <a:p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8490"/>
          <a:stretch/>
        </p:blipFill>
        <p:spPr>
          <a:xfrm>
            <a:off x="5549152" y="1192305"/>
            <a:ext cx="3478307" cy="5577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124" y="2329963"/>
            <a:ext cx="3991706" cy="444011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3184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318" y="802686"/>
            <a:ext cx="9222463" cy="39400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4721468"/>
            <a:ext cx="7766936" cy="1274885"/>
          </a:xfrm>
        </p:spPr>
        <p:txBody>
          <a:bodyPr/>
          <a:lstStyle/>
          <a:p>
            <a:r>
              <a:rPr lang="en-US" dirty="0"/>
              <a:t>Select preferred article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721468"/>
            <a:ext cx="7766936" cy="426264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Available in various formats</a:t>
            </a:r>
            <a:endParaRPr lang="en-CA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388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Researching with the Library catalogue is the best means of finding material that is physically at UCN!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4376" y="2160588"/>
            <a:ext cx="8525436" cy="38814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986732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in a term or title or author, and click search: Handmaid’s Tale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34686"/>
          <a:stretch/>
        </p:blipFill>
        <p:spPr>
          <a:xfrm>
            <a:off x="677863" y="2535259"/>
            <a:ext cx="8596312" cy="204570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7869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refine a search by type, format and Library! Make a selection.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6" t="-220" r="14354" b="-3299"/>
          <a:stretch/>
        </p:blipFill>
        <p:spPr>
          <a:xfrm>
            <a:off x="580292" y="1968959"/>
            <a:ext cx="9209167" cy="42077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32237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18" y="461959"/>
            <a:ext cx="8596667" cy="566738"/>
          </a:xfrm>
        </p:spPr>
        <p:txBody>
          <a:bodyPr>
            <a:normAutofit fontScale="90000"/>
          </a:bodyPr>
          <a:lstStyle/>
          <a:p>
            <a:r>
              <a:rPr lang="en-US" dirty="0"/>
              <a:t>The catalogue record shows Library, Shelving location, Call number and Status.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12903" y="5788511"/>
            <a:ext cx="8596667" cy="1490662"/>
          </a:xfrm>
        </p:spPr>
        <p:txBody>
          <a:bodyPr/>
          <a:lstStyle/>
          <a:p>
            <a:r>
              <a:rPr lang="en-US" dirty="0"/>
              <a:t>The catalogue record also can be placed on Hold if currently not available or located at another Library.</a:t>
            </a:r>
          </a:p>
          <a:p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693" y="1257300"/>
            <a:ext cx="4943990" cy="44621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9735" y="2592202"/>
            <a:ext cx="3956539" cy="305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558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7300" dirty="0">
                <a:solidFill>
                  <a:schemeClr val="accent2">
                    <a:lumMod val="50000"/>
                  </a:schemeClr>
                </a:solidFill>
              </a:rPr>
              <a:t>CREDO Reference</a:t>
            </a:r>
            <a:endParaRPr lang="en-CA" sz="73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bg2">
                    <a:lumMod val="10000"/>
                  </a:schemeClr>
                </a:solidFill>
              </a:rPr>
              <a:t>CREDO Reference is an academic based database, created especially for students.</a:t>
            </a:r>
            <a:endParaRPr lang="en-CA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114" r="1114" b="9218"/>
          <a:stretch/>
        </p:blipFill>
        <p:spPr>
          <a:xfrm>
            <a:off x="677334" y="528919"/>
            <a:ext cx="8596668" cy="36127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38695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B0F0"/>
                </a:solidFill>
              </a:rPr>
              <a:t>CREDO provides many different features to aid student research:</a:t>
            </a:r>
            <a:endParaRPr lang="en-CA" dirty="0">
              <a:solidFill>
                <a:srgbClr val="00B0F0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2444" b="12444"/>
          <a:stretch>
            <a:fillRect/>
          </a:stretch>
        </p:blipFill>
        <p:spPr>
          <a:xfrm>
            <a:off x="677334" y="609600"/>
            <a:ext cx="8596668" cy="4191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800" dirty="0">
                <a:solidFill>
                  <a:srgbClr val="7030A0"/>
                </a:solidFill>
              </a:rPr>
              <a:t>Search and research tools: Mind maps, writing and research tips, topics, titles, page links and access to other research databases</a:t>
            </a:r>
            <a:r>
              <a:rPr lang="en-US" dirty="0"/>
              <a:t>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519647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49833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Search by terms or topics: Results provided with articles, books and databases! For Example: Bromeliad</a:t>
            </a:r>
            <a:endParaRPr lang="en-C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07" t="91" r="-1107" b="5324"/>
          <a:stretch/>
        </p:blipFill>
        <p:spPr>
          <a:xfrm>
            <a:off x="1064454" y="2184935"/>
            <a:ext cx="7823129" cy="444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76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CREDO provides Mind Maps that are adjustable and easy to use!</a:t>
            </a:r>
            <a:endParaRPr lang="en-CA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Click on a term and the map alters it’s display and text</a:t>
            </a:r>
            <a:endParaRPr lang="en-CA" dirty="0">
              <a:solidFill>
                <a:srgbClr val="00B0F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3030" y="2967828"/>
            <a:ext cx="4298338" cy="33051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Click on Pineapple and see the changes:</a:t>
            </a:r>
            <a:endParaRPr lang="en-CA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30406" y="2814918"/>
            <a:ext cx="4534935" cy="3051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3210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Contact Rod Nabess if problems accessing webpage or databases! 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E-mail: </a:t>
            </a:r>
            <a:r>
              <a:rPr lang="en-US" dirty="0">
                <a:solidFill>
                  <a:srgbClr val="FF0000"/>
                </a:solidFill>
                <a:hlinkClick r:id="rId2"/>
              </a:rPr>
              <a:t>rnabess@ucn.ca</a:t>
            </a:r>
            <a:r>
              <a:rPr lang="en-US" dirty="0">
                <a:solidFill>
                  <a:srgbClr val="FF0000"/>
                </a:solidFill>
              </a:rPr>
              <a:t> or extension 4029 or</a:t>
            </a:r>
          </a:p>
          <a:p>
            <a:r>
              <a:rPr lang="en-US" dirty="0">
                <a:solidFill>
                  <a:srgbClr val="00B0F0"/>
                </a:solidFill>
              </a:rPr>
              <a:t>support@ucn.ca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CA" dirty="0">
              <a:solidFill>
                <a:srgbClr val="FF0000"/>
              </a:solidFill>
            </a:endParaRPr>
          </a:p>
        </p:txBody>
      </p:sp>
      <p:pic>
        <p:nvPicPr>
          <p:cNvPr id="4" name="Picture 3" descr="Mobile SEO, suggerimenti per tutti – Friday Whiteboard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024" y="4050833"/>
            <a:ext cx="2545976" cy="217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6136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CREDO Reference provides citations with articles and titles: APA, MLA, Chicago, Harvard.</a:t>
            </a:r>
            <a:endParaRPr lang="en-C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44" t="16956" r="2523" b="5209"/>
          <a:stretch/>
        </p:blipFill>
        <p:spPr>
          <a:xfrm>
            <a:off x="5181957" y="1295115"/>
            <a:ext cx="4327803" cy="3411639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-4568" b="9492"/>
          <a:stretch/>
        </p:blipFill>
        <p:spPr>
          <a:xfrm>
            <a:off x="251459" y="2902535"/>
            <a:ext cx="4407167" cy="247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1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1213" y="209938"/>
            <a:ext cx="8596667" cy="566738"/>
          </a:xfrm>
        </p:spPr>
        <p:txBody>
          <a:bodyPr>
            <a:normAutofit fontScale="90000"/>
          </a:bodyPr>
          <a:lstStyle/>
          <a:p>
            <a:r>
              <a:rPr lang="en-US" dirty="0"/>
              <a:t>The Library Webpage also provides access to special Services.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5616" y="885236"/>
            <a:ext cx="8596667" cy="1130176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Research Skills Services Credo and Tutor.com are available off campus.</a:t>
            </a:r>
          </a:p>
          <a:p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008" r="4827"/>
          <a:stretch/>
        </p:blipFill>
        <p:spPr>
          <a:xfrm>
            <a:off x="8005481" y="309534"/>
            <a:ext cx="3711389" cy="3525714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960" t="-368" r="-2960" b="4963"/>
          <a:stretch/>
        </p:blipFill>
        <p:spPr>
          <a:xfrm>
            <a:off x="555812" y="1183341"/>
            <a:ext cx="6965576" cy="46526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45290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Accessibility to different formats are available in Services: 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Brochures and New Material lists are available in print </a:t>
            </a:r>
          </a:p>
          <a:p>
            <a:r>
              <a:rPr lang="en-US" dirty="0">
                <a:solidFill>
                  <a:srgbClr val="FF0000"/>
                </a:solidFill>
              </a:rPr>
              <a:t>format at the Library’s Circulation Desk!</a:t>
            </a:r>
            <a:endParaRPr lang="en-CA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9055"/>
          <a:stretch/>
        </p:blipFill>
        <p:spPr>
          <a:xfrm>
            <a:off x="480302" y="3506814"/>
            <a:ext cx="2881462" cy="288071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2509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4378" y="2734056"/>
            <a:ext cx="8341021" cy="246888"/>
          </a:xfrm>
        </p:spPr>
        <p:txBody>
          <a:bodyPr>
            <a:normAutofit fontScale="90000"/>
          </a:bodyPr>
          <a:lstStyle/>
          <a:p>
            <a:r>
              <a:rPr lang="en-US" dirty="0"/>
              <a:t>Databases on the Library webpage is where you access specialized databases!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000" t="5213" r="6461" b="11611"/>
          <a:stretch/>
        </p:blipFill>
        <p:spPr>
          <a:xfrm>
            <a:off x="4625787" y="3218329"/>
            <a:ext cx="2608731" cy="31466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4546854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Databases A-Z are specialized ones that are available off Campus: </a:t>
            </a:r>
            <a:endParaRPr lang="en-CA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4636"/>
          <a:stretch/>
        </p:blipFill>
        <p:spPr>
          <a:xfrm>
            <a:off x="920930" y="1936375"/>
            <a:ext cx="4696578" cy="414961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7508" y="2045826"/>
            <a:ext cx="4184034" cy="388077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Specialized Databases are available on campus primarily.</a:t>
            </a:r>
          </a:p>
          <a:p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139" y="2647708"/>
            <a:ext cx="5242403" cy="373550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36308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Subject Database by LibGuides provides materials, databases grouped by subject that are available off campus.</a:t>
            </a:r>
            <a:endParaRPr lang="en-CA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5108" y="2160588"/>
            <a:ext cx="4687316" cy="431054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Periodicals A-Z provides access to e-journals, magazines and periodicals.</a:t>
            </a:r>
          </a:p>
          <a:p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-4436" t="8438" r="4436" b="-513"/>
          <a:stretch/>
        </p:blipFill>
        <p:spPr>
          <a:xfrm>
            <a:off x="6819253" y="3039300"/>
            <a:ext cx="3839783" cy="3216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448419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Database Spotlight: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This Spotlight is focused on newly acquired Databases.  </a:t>
            </a:r>
          </a:p>
          <a:p>
            <a:endParaRPr lang="en-US" dirty="0"/>
          </a:p>
          <a:p>
            <a:endParaRPr lang="en-CA" dirty="0"/>
          </a:p>
        </p:txBody>
      </p:sp>
      <p:pic>
        <p:nvPicPr>
          <p:cNvPr id="5" name="Picture 4" descr="New Beginners Group Lesson! | Magnolia Guita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634" y="4544007"/>
            <a:ext cx="2857500" cy="22346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268" t="1581" b="14297"/>
          <a:stretch/>
        </p:blipFill>
        <p:spPr>
          <a:xfrm>
            <a:off x="1165412" y="1024474"/>
            <a:ext cx="6410259" cy="19069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310736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Please enjoy Researching with UCN Libraries!</a:t>
            </a:r>
            <a:br>
              <a:rPr lang="en-US" dirty="0"/>
            </a:br>
            <a:r>
              <a:rPr lang="en-US" dirty="0"/>
              <a:t>Any Questions?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5" name="Picture 4" descr="Question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067" y="4134217"/>
            <a:ext cx="8704752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294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Contact Heather Smith if problems with Research occur</a:t>
            </a:r>
            <a:endParaRPr lang="en-CA" dirty="0">
              <a:solidFill>
                <a:schemeClr val="accent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Email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hsmith@ucn.ca</a:t>
            </a:r>
            <a:r>
              <a:rPr lang="en-US" dirty="0"/>
              <a:t> or </a:t>
            </a:r>
            <a:r>
              <a:rPr lang="en-US" dirty="0">
                <a:solidFill>
                  <a:srgbClr val="FF0000"/>
                </a:solidFill>
              </a:rPr>
              <a:t>extension</a:t>
            </a:r>
            <a:r>
              <a:rPr lang="en-US" dirty="0"/>
              <a:t>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4046</a:t>
            </a:r>
            <a:endParaRPr lang="en-CA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4" descr="File:Contact us 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06" y="2770094"/>
            <a:ext cx="3110753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33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Go to Google Chrome or Firefox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0902" y="2219499"/>
            <a:ext cx="5960225" cy="33666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393" y="1463040"/>
            <a:ext cx="3408218" cy="291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86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in UCN, then go to Library and Click!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22412" b="523"/>
          <a:stretch/>
        </p:blipFill>
        <p:spPr>
          <a:xfrm>
            <a:off x="1039906" y="1463039"/>
            <a:ext cx="6517341" cy="468006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67386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to the New, Improved Library Webpage!!!</a:t>
            </a:r>
            <a:endParaRPr lang="en-CA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399" y="2160588"/>
            <a:ext cx="8265459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03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Library’s main database is circled and provides access to about 50 to 60% of the Library’s databases.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0965" y="2366682"/>
            <a:ext cx="8928847" cy="367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813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Type in a search term: Keyword, Title, Author then click on Search: Results for Botany!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9845" y="2160588"/>
            <a:ext cx="6432347" cy="3881437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8856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 the left side column to refine your search: Check Full Text, Peer Reviewed and select dates.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01582" y="1795929"/>
            <a:ext cx="2416512" cy="4909671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1490608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524</TotalTime>
  <Words>480</Words>
  <Application>Microsoft Office PowerPoint</Application>
  <PresentationFormat>Widescreen</PresentationFormat>
  <Paragraphs>50</Paragraphs>
  <Slides>27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Trebuchet MS</vt:lpstr>
      <vt:lpstr>Wingdings 3</vt:lpstr>
      <vt:lpstr>Facet</vt:lpstr>
      <vt:lpstr>UCN Libraries Webpage</vt:lpstr>
      <vt:lpstr>Contact Rod Nabess if problems accessing webpage or databases! </vt:lpstr>
      <vt:lpstr>Contact Heather Smith if problems with Research occur</vt:lpstr>
      <vt:lpstr>First Go to Google Chrome or Firefox</vt:lpstr>
      <vt:lpstr>Type in UCN, then go to Library and Click!</vt:lpstr>
      <vt:lpstr>Welcome to the New, Improved Library Webpage!!!</vt:lpstr>
      <vt:lpstr>The Library’s main database is circled and provides access to about 50 to 60% of the Library’s databases.</vt:lpstr>
      <vt:lpstr>Type in a search term: Keyword, Title, Author then click on Search: Results for Botany!</vt:lpstr>
      <vt:lpstr>Use the left side column to refine your search: Check Full Text, Peer Reviewed and select dates.</vt:lpstr>
      <vt:lpstr>Select and Refine by Source Type or Subject or Geography or any other Limit by</vt:lpstr>
      <vt:lpstr>Select preferred article</vt:lpstr>
      <vt:lpstr>Researching with the Library catalogue is the best means of finding material that is physically at UCN!</vt:lpstr>
      <vt:lpstr>Type in a term or title or author, and click search: Handmaid’s Tale</vt:lpstr>
      <vt:lpstr>Can refine a search by type, format and Library! Make a selection.</vt:lpstr>
      <vt:lpstr>The catalogue record shows Library, Shelving location, Call number and Status.</vt:lpstr>
      <vt:lpstr> CREDO Reference</vt:lpstr>
      <vt:lpstr>CREDO provides many different features to aid student research:</vt:lpstr>
      <vt:lpstr>Search by terms or topics: Results provided with articles, books and databases! For Example: Bromeliad</vt:lpstr>
      <vt:lpstr>CREDO provides Mind Maps that are adjustable and easy to use!</vt:lpstr>
      <vt:lpstr>CREDO Reference provides citations with articles and titles: APA, MLA, Chicago, Harvard.</vt:lpstr>
      <vt:lpstr>The Library Webpage also provides access to special Services.</vt:lpstr>
      <vt:lpstr>Accessibility to different formats are available in Services: </vt:lpstr>
      <vt:lpstr>Databases on the Library webpage is where you access specialized databases!</vt:lpstr>
      <vt:lpstr>Databases A-Z are specialized ones that are available off Campus: </vt:lpstr>
      <vt:lpstr>Subject Database by LibGuides provides materials, databases grouped by subject that are available off campus.</vt:lpstr>
      <vt:lpstr>Database Spotlight:</vt:lpstr>
      <vt:lpstr>Please enjoy Researching with UCN Libraries! Any Questions?</vt:lpstr>
    </vt:vector>
  </TitlesOfParts>
  <Company>University College of the North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UCN Libraries Webpage</dc:title>
  <dc:creator>Smith, Heather</dc:creator>
  <cp:lastModifiedBy>Smith, Heather</cp:lastModifiedBy>
  <cp:revision>51</cp:revision>
  <cp:lastPrinted>2019-08-12T20:04:19Z</cp:lastPrinted>
  <dcterms:created xsi:type="dcterms:W3CDTF">2019-08-09T15:16:58Z</dcterms:created>
  <dcterms:modified xsi:type="dcterms:W3CDTF">2020-02-20T15:00:29Z</dcterms:modified>
</cp:coreProperties>
</file>